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57" r:id="rId4"/>
    <p:sldId id="265" r:id="rId5"/>
    <p:sldId id="266" r:id="rId6"/>
    <p:sldId id="258" r:id="rId7"/>
    <p:sldId id="262" r:id="rId8"/>
    <p:sldId id="263" r:id="rId9"/>
    <p:sldId id="261" r:id="rId10"/>
    <p:sldId id="259"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140155-4612-4097-AA57-7DAD078744B6}" type="datetimeFigureOut">
              <a:rPr lang="en-US" smtClean="0"/>
              <a:t>8/20/2009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A88AB-C1F4-4946-8C81-5EBB8BCE8FF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3A88AB-C1F4-4946-8C81-5EBB8BCE8FF0}"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E05413-76F2-4346-BB82-B13C6F24AA71}" type="datetime1">
              <a:rPr lang="en-US" smtClean="0"/>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B31F2-39F9-4628-94EB-183E23163DBC}" type="datetime1">
              <a:rPr lang="en-US" smtClean="0"/>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B0364-1D96-41F3-9565-A2CA4FD3B161}" type="datetime1">
              <a:rPr lang="en-US" smtClean="0"/>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C722F-580F-4F6B-AFBA-713C1C03EC25}" type="datetime1">
              <a:rPr lang="en-US" smtClean="0"/>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993F05-2375-4A91-969C-E121802ADF7F}" type="datetime1">
              <a:rPr lang="en-US" smtClean="0"/>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1C58EA-6374-42D2-9E44-CAF3E820B5D0}" type="datetime1">
              <a:rPr lang="en-US" smtClean="0"/>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F03A5-7C44-43BE-ACC5-BD1B1EF29D19}" type="datetime1">
              <a:rPr lang="en-US" smtClean="0"/>
              <a:t>8/20/2009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DC8A4A-1FDD-4855-9F49-3F915AF7E728}" type="datetime1">
              <a:rPr lang="en-US" smtClean="0"/>
              <a:t>8/20/2009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A7F84-06AE-43EF-AC4F-ED6B51C73F5E}" type="datetime1">
              <a:rPr lang="en-US" smtClean="0"/>
              <a:t>8/20/2009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C4224-2D02-4BCD-83D0-E9096FA3DF58}" type="datetime1">
              <a:rPr lang="en-US" smtClean="0"/>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75270-CCAF-430A-B83F-BACE524E0FC2}" type="datetime1">
              <a:rPr lang="en-US" smtClean="0"/>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EACDA-60B4-41A9-BE81-6FEB826968CF}" type="datetime1">
              <a:rPr lang="en-US" smtClean="0"/>
              <a:t>8/20/2009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3A7A6-4616-4DAB-9EBA-62156482AF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emf"/><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0"/>
            <a:ext cx="838200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4000" dirty="0" smtClean="0">
                <a:latin typeface="Calibri" pitchFamily="34" charset="0"/>
                <a:cs typeface="Calibri" pitchFamily="34" charset="0"/>
              </a:rPr>
              <a:t>Stallion RFID My-Asset </a:t>
            </a:r>
            <a:r>
              <a:rPr lang="en-US" sz="4000" dirty="0">
                <a:latin typeface="Calibri" pitchFamily="34" charset="0"/>
                <a:cs typeface="Calibri" pitchFamily="34" charset="0"/>
              </a:rPr>
              <a:t>Tracking </a:t>
            </a:r>
            <a:r>
              <a:rPr lang="en-US" sz="4000" dirty="0" smtClean="0">
                <a:latin typeface="Calibri" pitchFamily="34" charset="0"/>
                <a:cs typeface="Calibri" pitchFamily="34" charset="0"/>
              </a:rPr>
              <a:t>System</a:t>
            </a:r>
          </a:p>
          <a:p>
            <a:pPr algn="ctr"/>
            <a:r>
              <a:rPr lang="en-US" sz="6000" dirty="0" smtClean="0">
                <a:latin typeface="Calibri" pitchFamily="34" charset="0"/>
                <a:cs typeface="Calibri" pitchFamily="34" charset="0"/>
              </a:rPr>
              <a:t>PMO</a:t>
            </a:r>
            <a:endParaRPr lang="en-US" sz="6000" dirty="0" smtClean="0">
              <a:latin typeface="Calibri" pitchFamily="34" charset="0"/>
              <a:cs typeface="Calibri" pitchFamily="34" charset="0"/>
            </a:endParaRPr>
          </a:p>
          <a:p>
            <a:pPr algn="ctr"/>
            <a:r>
              <a:rPr lang="en-US" sz="4000" dirty="0" smtClean="0"/>
              <a:t>BRAND AID PVT.LTD.</a:t>
            </a:r>
            <a:endParaRPr lang="en-US" sz="4000" dirty="0">
              <a:latin typeface="Bernard MT Condensed" panose="02050806060905020404" pitchFamily="18" charset="0"/>
            </a:endParaRPr>
          </a:p>
        </p:txBody>
      </p:sp>
      <p:sp>
        <p:nvSpPr>
          <p:cNvPr id="3" name="Slide Number Placeholder 2"/>
          <p:cNvSpPr>
            <a:spLocks noGrp="1"/>
          </p:cNvSpPr>
          <p:nvPr>
            <p:ph type="sldNum" sz="quarter" idx="12"/>
          </p:nvPr>
        </p:nvSpPr>
        <p:spPr/>
        <p:txBody>
          <a:bodyPr/>
          <a:lstStyle/>
          <a:p>
            <a:fld id="{5C03A7A6-4616-4DAB-9EBA-62156482AF3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304800" y="685800"/>
            <a:ext cx="706058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a:latin typeface="+mj-lt"/>
              </a:rPr>
              <a:t>Benefits of </a:t>
            </a:r>
            <a:r>
              <a:rPr lang="en-US" sz="3200" dirty="0" smtClean="0">
                <a:latin typeface="+mj-lt"/>
              </a:rPr>
              <a:t>STA My-Asset </a:t>
            </a:r>
            <a:r>
              <a:rPr lang="en-US" sz="3200" dirty="0">
                <a:latin typeface="+mj-lt"/>
              </a:rPr>
              <a:t>Tracking </a:t>
            </a:r>
            <a:r>
              <a:rPr lang="en-US" sz="3200" dirty="0" smtClean="0">
                <a:latin typeface="+mj-lt"/>
              </a:rPr>
              <a:t>System</a:t>
            </a:r>
            <a:endParaRPr lang="en-US" sz="3200" dirty="0">
              <a:latin typeface="+mj-lt"/>
            </a:endParaRPr>
          </a:p>
        </p:txBody>
      </p:sp>
      <p:sp>
        <p:nvSpPr>
          <p:cNvPr id="51" name="Rectangle 50"/>
          <p:cNvSpPr/>
          <p:nvPr/>
        </p:nvSpPr>
        <p:spPr>
          <a:xfrm>
            <a:off x="304800" y="1600200"/>
            <a:ext cx="8454629" cy="4524315"/>
          </a:xfrm>
          <a:prstGeom prst="rect">
            <a:avLst/>
          </a:prstGeom>
        </p:spPr>
        <p:txBody>
          <a:bodyPr wrap="square">
            <a:spAutoFit/>
          </a:bodyPr>
          <a:lstStyle/>
          <a:p>
            <a:pPr algn="just"/>
            <a:r>
              <a:rPr lang="en-US" b="1" u="sng" dirty="0">
                <a:latin typeface="Calibri" pitchFamily="34" charset="0"/>
                <a:cs typeface="Calibri" pitchFamily="34" charset="0"/>
              </a:rPr>
              <a:t>Fully automated:</a:t>
            </a:r>
            <a:r>
              <a:rPr lang="en-US" dirty="0">
                <a:latin typeface="Calibri" pitchFamily="34" charset="0"/>
                <a:cs typeface="Calibri" pitchFamily="34" charset="0"/>
              </a:rPr>
              <a:t> My-Asset is a paperless, fully digitized and flexible tracking and management solution which can work with multiple readers and databases. Total asset aging and history can be maintained and viewed at all times. Every asset can be linked to multiple users and vice-versa. Details of assets and assigned tags can be printed as labels using a label printer</a:t>
            </a:r>
          </a:p>
          <a:p>
            <a:pPr algn="just"/>
            <a:r>
              <a:rPr lang="en-US" b="1" u="sng" dirty="0">
                <a:latin typeface="Calibri" pitchFamily="34" charset="0"/>
                <a:cs typeface="Calibri" pitchFamily="34" charset="0"/>
              </a:rPr>
              <a:t>Alerts and Alarms:</a:t>
            </a:r>
            <a:r>
              <a:rPr lang="en-US" dirty="0">
                <a:latin typeface="Calibri" pitchFamily="34" charset="0"/>
                <a:cs typeface="Calibri" pitchFamily="34" charset="0"/>
              </a:rPr>
              <a:t> Warranty, tracks and schedules maintenance and expiry dates are maintained and alerts and alarms are given to user accordingly. Alerts and alarms are also given when a user or asset enters to unpermitted area. Alerts are received on SMS and Email to ensure that the user reads and responds instantly.</a:t>
            </a:r>
          </a:p>
          <a:p>
            <a:pPr algn="just"/>
            <a:r>
              <a:rPr lang="en-US" b="1" u="sng" dirty="0">
                <a:latin typeface="Calibri" pitchFamily="34" charset="0"/>
                <a:cs typeface="Calibri" pitchFamily="34" charset="0"/>
              </a:rPr>
              <a:t>Quick and advanced search and efficient report generation:</a:t>
            </a:r>
            <a:r>
              <a:rPr lang="en-US" dirty="0">
                <a:latin typeface="Calibri" pitchFamily="34" charset="0"/>
                <a:cs typeface="Calibri" pitchFamily="34" charset="0"/>
              </a:rPr>
              <a:t> User –friendly report generation rendered as graphs and charts, coupled with features to slice, dice and sort data and save in all formats (Microsoft excel as well) empowers the users of My-Asset to make swift and informed decisions.</a:t>
            </a:r>
          </a:p>
          <a:p>
            <a:pPr algn="just"/>
            <a:r>
              <a:rPr lang="en-US" b="1" u="sng" dirty="0">
                <a:latin typeface="Calibri" pitchFamily="34" charset="0"/>
                <a:cs typeface="Calibri" pitchFamily="34" charset="0"/>
              </a:rPr>
              <a:t>Support Group of companies:</a:t>
            </a:r>
            <a:r>
              <a:rPr lang="en-US" dirty="0">
                <a:latin typeface="Calibri" pitchFamily="34" charset="0"/>
                <a:cs typeface="Calibri" pitchFamily="34" charset="0"/>
              </a:rPr>
              <a:t> My-Asset can be implemented to track assets across multiple (group of) companies thereby creating a unique asset management and tracking system at a group level.</a:t>
            </a:r>
          </a:p>
        </p:txBody>
      </p:sp>
      <p:sp>
        <p:nvSpPr>
          <p:cNvPr id="4" name="Slide Number Placeholder 3"/>
          <p:cNvSpPr>
            <a:spLocks noGrp="1"/>
          </p:cNvSpPr>
          <p:nvPr>
            <p:ph type="sldNum" sz="quarter" idx="12"/>
          </p:nvPr>
        </p:nvSpPr>
        <p:spPr/>
        <p:txBody>
          <a:bodyPr/>
          <a:lstStyle/>
          <a:p>
            <a:fld id="{5C03A7A6-4616-4DAB-9EBA-62156482AF35}" type="slidenum">
              <a:rPr lang="en-US" smtClean="0"/>
              <a:pPr/>
              <a:t>10</a:t>
            </a:fld>
            <a:endParaRPr lang="en-US"/>
          </a:p>
        </p:txBody>
      </p:sp>
    </p:spTree>
    <p:extLst>
      <p:ext uri="{BB962C8B-B14F-4D97-AF65-F5344CB8AC3E}">
        <p14:creationId xmlns="" xmlns:p14="http://schemas.microsoft.com/office/powerpoint/2010/main" val="939449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jpe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90249" y="1343879"/>
            <a:ext cx="2825750" cy="2112010"/>
          </a:xfrm>
          <a:prstGeom prst="rect">
            <a:avLst/>
          </a:prstGeom>
          <a:noFill/>
        </p:spPr>
      </p:pic>
      <p:sp>
        <p:nvSpPr>
          <p:cNvPr id="4" name="TextBox 3"/>
          <p:cNvSpPr txBox="1"/>
          <p:nvPr/>
        </p:nvSpPr>
        <p:spPr>
          <a:xfrm>
            <a:off x="2729248" y="3640555"/>
            <a:ext cx="3747752" cy="110799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IN" sz="6600" dirty="0" smtClean="0"/>
              <a:t>Thank You</a:t>
            </a:r>
            <a:endParaRPr lang="en-IN" sz="6600" dirty="0"/>
          </a:p>
        </p:txBody>
      </p:sp>
      <p:sp>
        <p:nvSpPr>
          <p:cNvPr id="5" name="Slide Number Placeholder 4"/>
          <p:cNvSpPr>
            <a:spLocks noGrp="1"/>
          </p:cNvSpPr>
          <p:nvPr>
            <p:ph type="sldNum" sz="quarter" idx="12"/>
          </p:nvPr>
        </p:nvSpPr>
        <p:spPr/>
        <p:txBody>
          <a:bodyPr/>
          <a:lstStyle/>
          <a:p>
            <a:fld id="{5C03A7A6-4616-4DAB-9EBA-62156482AF35}" type="slidenum">
              <a:rPr lang="en-US" smtClean="0"/>
              <a:pPr/>
              <a:t>11</a:t>
            </a:fld>
            <a:endParaRPr lang="en-US"/>
          </a:p>
        </p:txBody>
      </p:sp>
    </p:spTree>
    <p:extLst>
      <p:ext uri="{BB962C8B-B14F-4D97-AF65-F5344CB8AC3E}">
        <p14:creationId xmlns="" xmlns:p14="http://schemas.microsoft.com/office/powerpoint/2010/main" val="73477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828800"/>
            <a:ext cx="8077200" cy="4093428"/>
          </a:xfrm>
          <a:prstGeom prst="rect">
            <a:avLst/>
          </a:prstGeom>
        </p:spPr>
        <p:txBody>
          <a:bodyPr wrap="square">
            <a:spAutoFit/>
          </a:bodyPr>
          <a:lstStyle/>
          <a:p>
            <a:pPr algn="just"/>
            <a:r>
              <a:rPr lang="en-US" sz="2000" dirty="0"/>
              <a:t>A company is known and valued by its assets. STA My-Asset Tracking System enables efficient management of fixed or movable assets and also helps in maintaining the complete history of assets with automated processes</a:t>
            </a:r>
            <a:r>
              <a:rPr lang="en-US" sz="2000" dirty="0" smtClean="0"/>
              <a:t>.</a:t>
            </a:r>
          </a:p>
          <a:p>
            <a:pPr algn="just"/>
            <a:endParaRPr lang="en-US" sz="2000" dirty="0"/>
          </a:p>
          <a:p>
            <a:pPr algn="just"/>
            <a:r>
              <a:rPr lang="en-US" sz="2000" dirty="0"/>
              <a:t>STA My-Asset Systems is a user-friendly, commanding tool which intensifies businesses with large range of features. It is extremely compatible with different types of readers and tags and can generate a wide combination of reports</a:t>
            </a:r>
            <a:r>
              <a:rPr lang="en-US" sz="2000" dirty="0" smtClean="0"/>
              <a:t>.</a:t>
            </a:r>
          </a:p>
          <a:p>
            <a:pPr algn="just"/>
            <a:endParaRPr lang="en-US" sz="2000" dirty="0"/>
          </a:p>
          <a:p>
            <a:pPr algn="just"/>
            <a:r>
              <a:rPr lang="en-US" sz="2000" dirty="0"/>
              <a:t>While it enables seamless asset management at the operational level, the advanced reporting capabilities of STA My-Asset Systems enables the strategic management to take informed decisions to optimize performance of every asset.</a:t>
            </a:r>
          </a:p>
        </p:txBody>
      </p:sp>
      <p:sp>
        <p:nvSpPr>
          <p:cNvPr id="5" name="TextBox 4"/>
          <p:cNvSpPr txBox="1"/>
          <p:nvPr/>
        </p:nvSpPr>
        <p:spPr>
          <a:xfrm>
            <a:off x="2209800" y="762000"/>
            <a:ext cx="39624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smtClean="0"/>
              <a:t>STA My-Asset System</a:t>
            </a:r>
            <a:endParaRPr lang="en-US" sz="3200" dirty="0"/>
          </a:p>
        </p:txBody>
      </p:sp>
      <p:sp>
        <p:nvSpPr>
          <p:cNvPr id="6" name="Slide Number Placeholder 5"/>
          <p:cNvSpPr>
            <a:spLocks noGrp="1"/>
          </p:cNvSpPr>
          <p:nvPr>
            <p:ph type="sldNum" sz="quarter" idx="12"/>
          </p:nvPr>
        </p:nvSpPr>
        <p:spPr/>
        <p:txBody>
          <a:bodyPr/>
          <a:lstStyle/>
          <a:p>
            <a:fld id="{5C03A7A6-4616-4DAB-9EBA-62156482AF35}" type="slidenum">
              <a:rPr lang="en-US" smtClean="0"/>
              <a:pPr/>
              <a:t>2</a:t>
            </a:fld>
            <a:endParaRPr lang="en-US"/>
          </a:p>
        </p:txBody>
      </p:sp>
    </p:spTree>
    <p:extLst>
      <p:ext uri="{BB962C8B-B14F-4D97-AF65-F5344CB8AC3E}">
        <p14:creationId xmlns="" xmlns:p14="http://schemas.microsoft.com/office/powerpoint/2010/main" val="4259913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2197289"/>
            <a:ext cx="2362200" cy="2110032"/>
          </a:xfrm>
          <a:prstGeom prst="rect">
            <a:avLst/>
          </a:prstGeom>
        </p:spPr>
      </p:pic>
      <p:sp>
        <p:nvSpPr>
          <p:cNvPr id="3" name="Rectangle 2"/>
          <p:cNvSpPr/>
          <p:nvPr/>
        </p:nvSpPr>
        <p:spPr>
          <a:xfrm>
            <a:off x="7658100" y="3939540"/>
            <a:ext cx="5334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429000" y="2209800"/>
            <a:ext cx="2057400" cy="1752600"/>
          </a:xfrm>
          <a:prstGeom prst="rect">
            <a:avLst/>
          </a:prstGeom>
        </p:spPr>
      </p:pic>
      <p:pic>
        <p:nvPicPr>
          <p:cNvPr id="5" name="Picture 4"/>
          <p:cNvPicPr>
            <a:picLocks noChangeAspect="1"/>
          </p:cNvPicPr>
          <p:nvPr/>
        </p:nvPicPr>
        <p:blipFill rotWithShape="1">
          <a:blip r:embed="rId4"/>
          <a:srcRect b="38889"/>
          <a:stretch/>
        </p:blipFill>
        <p:spPr>
          <a:xfrm>
            <a:off x="3581400" y="2243919"/>
            <a:ext cx="1776413" cy="609600"/>
          </a:xfrm>
          <a:prstGeom prst="rect">
            <a:avLst/>
          </a:prstGeom>
        </p:spPr>
      </p:pic>
      <p:pic>
        <p:nvPicPr>
          <p:cNvPr id="8" name="Picture 7"/>
          <p:cNvPicPr>
            <a:picLocks noChangeAspect="1"/>
          </p:cNvPicPr>
          <p:nvPr/>
        </p:nvPicPr>
        <p:blipFill>
          <a:blip r:embed="rId5"/>
          <a:stretch>
            <a:fillRect/>
          </a:stretch>
        </p:blipFill>
        <p:spPr>
          <a:xfrm>
            <a:off x="190500" y="2197289"/>
            <a:ext cx="2057400" cy="1891321"/>
          </a:xfrm>
          <a:prstGeom prst="rect">
            <a:avLst/>
          </a:prstGeom>
        </p:spPr>
      </p:pic>
      <p:sp>
        <p:nvSpPr>
          <p:cNvPr id="10" name="Right Arrow 9"/>
          <p:cNvSpPr/>
          <p:nvPr/>
        </p:nvSpPr>
        <p:spPr>
          <a:xfrm>
            <a:off x="2247900" y="2871305"/>
            <a:ext cx="80010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ight Arrow 10"/>
          <p:cNvSpPr/>
          <p:nvPr/>
        </p:nvSpPr>
        <p:spPr>
          <a:xfrm>
            <a:off x="5707607" y="2895600"/>
            <a:ext cx="80010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TextBox 11"/>
          <p:cNvSpPr txBox="1"/>
          <p:nvPr/>
        </p:nvSpPr>
        <p:spPr>
          <a:xfrm>
            <a:off x="3321812" y="4088610"/>
            <a:ext cx="2484976" cy="369332"/>
          </a:xfrm>
          <a:prstGeom prst="rect">
            <a:avLst/>
          </a:prstGeom>
          <a:noFill/>
        </p:spPr>
        <p:txBody>
          <a:bodyPr wrap="none" rtlCol="0">
            <a:spAutoFit/>
          </a:bodyPr>
          <a:lstStyle/>
          <a:p>
            <a:r>
              <a:rPr lang="en-US" dirty="0" smtClean="0">
                <a:latin typeface="Baskerville Old Face" panose="02020602080505020303" pitchFamily="18" charset="0"/>
              </a:rPr>
              <a:t>Tag &amp; Fixing Mechanism</a:t>
            </a:r>
            <a:endParaRPr lang="en-US" dirty="0">
              <a:latin typeface="Baskerville Old Face" panose="02020602080505020303" pitchFamily="18" charset="0"/>
            </a:endParaRPr>
          </a:p>
        </p:txBody>
      </p:sp>
      <p:sp>
        <p:nvSpPr>
          <p:cNvPr id="13" name="TextBox 12"/>
          <p:cNvSpPr txBox="1"/>
          <p:nvPr/>
        </p:nvSpPr>
        <p:spPr>
          <a:xfrm>
            <a:off x="15922" y="4088610"/>
            <a:ext cx="2662908" cy="369332"/>
          </a:xfrm>
          <a:prstGeom prst="rect">
            <a:avLst/>
          </a:prstGeom>
          <a:noFill/>
        </p:spPr>
        <p:txBody>
          <a:bodyPr wrap="none" rtlCol="0">
            <a:spAutoFit/>
          </a:bodyPr>
          <a:lstStyle/>
          <a:p>
            <a:r>
              <a:rPr lang="en-US" dirty="0" smtClean="0">
                <a:latin typeface="Baskerville Old Face" panose="02020602080505020303" pitchFamily="18" charset="0"/>
              </a:rPr>
              <a:t>Tag Registration &amp; Printing</a:t>
            </a:r>
            <a:endParaRPr lang="en-US" dirty="0">
              <a:latin typeface="Baskerville Old Face" panose="02020602080505020303" pitchFamily="18" charset="0"/>
            </a:endParaRPr>
          </a:p>
        </p:txBody>
      </p:sp>
      <p:sp>
        <p:nvSpPr>
          <p:cNvPr id="14" name="TextBox 13"/>
          <p:cNvSpPr txBox="1"/>
          <p:nvPr/>
        </p:nvSpPr>
        <p:spPr>
          <a:xfrm>
            <a:off x="5956909" y="4122655"/>
            <a:ext cx="3187091" cy="369332"/>
          </a:xfrm>
          <a:prstGeom prst="rect">
            <a:avLst/>
          </a:prstGeom>
          <a:noFill/>
        </p:spPr>
        <p:txBody>
          <a:bodyPr wrap="none" rtlCol="0">
            <a:spAutoFit/>
          </a:bodyPr>
          <a:lstStyle/>
          <a:p>
            <a:r>
              <a:rPr lang="en-US" dirty="0" smtClean="0">
                <a:latin typeface="Baskerville Old Face" panose="02020602080505020303" pitchFamily="18" charset="0"/>
              </a:rPr>
              <a:t>Registered Tag Affixed On Asset</a:t>
            </a:r>
            <a:endParaRPr lang="en-US" dirty="0">
              <a:latin typeface="Baskerville Old Face" panose="02020602080505020303" pitchFamily="18" charset="0"/>
            </a:endParaRPr>
          </a:p>
        </p:txBody>
      </p:sp>
      <p:sp>
        <p:nvSpPr>
          <p:cNvPr id="15" name="TextBox 14"/>
          <p:cNvSpPr txBox="1"/>
          <p:nvPr/>
        </p:nvSpPr>
        <p:spPr>
          <a:xfrm>
            <a:off x="2336863" y="897099"/>
            <a:ext cx="4523226"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smtClean="0"/>
              <a:t>Asset Registration Process</a:t>
            </a:r>
            <a:endParaRPr lang="en-US" sz="3200" dirty="0"/>
          </a:p>
        </p:txBody>
      </p:sp>
      <p:sp>
        <p:nvSpPr>
          <p:cNvPr id="16" name="Slide Number Placeholder 15"/>
          <p:cNvSpPr>
            <a:spLocks noGrp="1"/>
          </p:cNvSpPr>
          <p:nvPr>
            <p:ph type="sldNum" sz="quarter" idx="12"/>
          </p:nvPr>
        </p:nvSpPr>
        <p:spPr/>
        <p:txBody>
          <a:bodyPr/>
          <a:lstStyle/>
          <a:p>
            <a:fld id="{5C03A7A6-4616-4DAB-9EBA-62156482AF35}"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40500" y="1416001"/>
            <a:ext cx="3490175" cy="473942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23070" y="450085"/>
            <a:ext cx="5434884" cy="1287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540500" y="2021308"/>
            <a:ext cx="3490175" cy="12879"/>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75362" y="1815246"/>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ANT-2</a:t>
            </a:r>
            <a:endParaRPr lang="en-US" sz="1000" b="1" dirty="0"/>
          </a:p>
        </p:txBody>
      </p:sp>
      <p:sp>
        <p:nvSpPr>
          <p:cNvPr id="20" name="Rectangle 19"/>
          <p:cNvSpPr/>
          <p:nvPr/>
        </p:nvSpPr>
        <p:spPr>
          <a:xfrm>
            <a:off x="4856812" y="1544790"/>
            <a:ext cx="115910" cy="347729"/>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78005" y="1815246"/>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ANT-1</a:t>
            </a:r>
            <a:endParaRPr lang="en-US" sz="1000" b="1" dirty="0"/>
          </a:p>
        </p:txBody>
      </p:sp>
      <p:cxnSp>
        <p:nvCxnSpPr>
          <p:cNvPr id="22" name="Straight Connector 21"/>
          <p:cNvCxnSpPr>
            <a:endCxn id="20" idx="0"/>
          </p:cNvCxnSpPr>
          <p:nvPr/>
        </p:nvCxnSpPr>
        <p:spPr>
          <a:xfrm>
            <a:off x="4914767" y="462964"/>
            <a:ext cx="0" cy="1081826"/>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377628" y="1651040"/>
            <a:ext cx="2479184" cy="965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090518" y="1647819"/>
            <a:ext cx="2146" cy="17171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375482" y="1669284"/>
            <a:ext cx="2146" cy="17171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030675" y="1403122"/>
            <a:ext cx="489398"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059651" y="2021307"/>
            <a:ext cx="489398"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301132" y="1416001"/>
            <a:ext cx="3218" cy="475230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51570" y="1564004"/>
            <a:ext cx="360996" cy="276999"/>
          </a:xfrm>
          <a:prstGeom prst="rect">
            <a:avLst/>
          </a:prstGeom>
          <a:noFill/>
        </p:spPr>
        <p:txBody>
          <a:bodyPr wrap="none" rtlCol="0">
            <a:spAutoFit/>
          </a:bodyPr>
          <a:lstStyle/>
          <a:p>
            <a:r>
              <a:rPr lang="en-US" sz="1200" b="1" dirty="0" smtClean="0"/>
              <a:t>2ft</a:t>
            </a:r>
            <a:endParaRPr lang="en-US" sz="1200" b="1" dirty="0"/>
          </a:p>
        </p:txBody>
      </p:sp>
      <p:cxnSp>
        <p:nvCxnSpPr>
          <p:cNvPr id="30" name="Straight Connector 29"/>
          <p:cNvCxnSpPr/>
          <p:nvPr/>
        </p:nvCxnSpPr>
        <p:spPr>
          <a:xfrm flipV="1">
            <a:off x="5056433" y="6155426"/>
            <a:ext cx="489398" cy="1287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75374" y="3653653"/>
            <a:ext cx="360996" cy="276999"/>
          </a:xfrm>
          <a:prstGeom prst="rect">
            <a:avLst/>
          </a:prstGeom>
          <a:noFill/>
        </p:spPr>
        <p:txBody>
          <a:bodyPr wrap="none" rtlCol="0">
            <a:spAutoFit/>
          </a:bodyPr>
          <a:lstStyle/>
          <a:p>
            <a:r>
              <a:rPr lang="en-US" sz="1200" b="1" dirty="0"/>
              <a:t>6</a:t>
            </a:r>
            <a:r>
              <a:rPr lang="en-US" sz="1200" b="1" dirty="0" smtClean="0"/>
              <a:t>ft</a:t>
            </a:r>
            <a:endParaRPr lang="en-US" sz="1200" b="1" dirty="0"/>
          </a:p>
        </p:txBody>
      </p:sp>
      <p:sp>
        <p:nvSpPr>
          <p:cNvPr id="32" name="Isosceles Triangle 31"/>
          <p:cNvSpPr/>
          <p:nvPr/>
        </p:nvSpPr>
        <p:spPr>
          <a:xfrm flipV="1">
            <a:off x="5238692" y="5957440"/>
            <a:ext cx="141668" cy="1915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251570" y="2059944"/>
            <a:ext cx="128790" cy="1674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5236737" y="1427244"/>
            <a:ext cx="128790" cy="1674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5232252" y="1802365"/>
            <a:ext cx="141668" cy="1915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5400000">
            <a:off x="4463369" y="777856"/>
            <a:ext cx="724878" cy="246221"/>
          </a:xfrm>
          <a:prstGeom prst="rect">
            <a:avLst/>
          </a:prstGeom>
          <a:noFill/>
        </p:spPr>
        <p:txBody>
          <a:bodyPr wrap="none" rtlCol="0">
            <a:spAutoFit/>
          </a:bodyPr>
          <a:lstStyle/>
          <a:p>
            <a:r>
              <a:rPr lang="en-US" sz="1000" b="1" dirty="0" smtClean="0"/>
              <a:t>LAN Cable</a:t>
            </a:r>
            <a:endParaRPr lang="en-US" sz="1000" b="1" dirty="0"/>
          </a:p>
        </p:txBody>
      </p:sp>
      <p:sp>
        <p:nvSpPr>
          <p:cNvPr id="37" name="TextBox 36"/>
          <p:cNvSpPr txBox="1"/>
          <p:nvPr/>
        </p:nvSpPr>
        <p:spPr>
          <a:xfrm>
            <a:off x="3102384" y="1463084"/>
            <a:ext cx="668773" cy="246221"/>
          </a:xfrm>
          <a:prstGeom prst="rect">
            <a:avLst/>
          </a:prstGeom>
          <a:noFill/>
        </p:spPr>
        <p:txBody>
          <a:bodyPr wrap="none" rtlCol="0">
            <a:spAutoFit/>
          </a:bodyPr>
          <a:lstStyle/>
          <a:p>
            <a:r>
              <a:rPr lang="en-US" sz="1000" b="1" dirty="0" smtClean="0"/>
              <a:t>RF  Cable</a:t>
            </a:r>
            <a:endParaRPr lang="en-US" sz="1000" b="1" dirty="0"/>
          </a:p>
        </p:txBody>
      </p:sp>
      <p:cxnSp>
        <p:nvCxnSpPr>
          <p:cNvPr id="38" name="Straight Arrow Connector 37"/>
          <p:cNvCxnSpPr/>
          <p:nvPr/>
        </p:nvCxnSpPr>
        <p:spPr>
          <a:xfrm>
            <a:off x="4260560" y="996776"/>
            <a:ext cx="565248" cy="548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13626" y="900515"/>
            <a:ext cx="561372" cy="246221"/>
          </a:xfrm>
          <a:prstGeom prst="rect">
            <a:avLst/>
          </a:prstGeom>
          <a:noFill/>
        </p:spPr>
        <p:txBody>
          <a:bodyPr wrap="none" rtlCol="0">
            <a:spAutoFit/>
          </a:bodyPr>
          <a:lstStyle/>
          <a:p>
            <a:r>
              <a:rPr lang="en-US" sz="1000" b="1" dirty="0" smtClean="0"/>
              <a:t>Reader</a:t>
            </a:r>
            <a:endParaRPr lang="en-US" sz="1000" b="1" dirty="0"/>
          </a:p>
        </p:txBody>
      </p:sp>
      <p:cxnSp>
        <p:nvCxnSpPr>
          <p:cNvPr id="40" name="Straight Connector 39"/>
          <p:cNvCxnSpPr/>
          <p:nvPr/>
        </p:nvCxnSpPr>
        <p:spPr>
          <a:xfrm>
            <a:off x="1489008" y="2338677"/>
            <a:ext cx="3447911" cy="1502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rotWithShape="1">
          <a:blip r:embed="rId2"/>
          <a:srcRect t="1" r="6195" b="17319"/>
          <a:stretch/>
        </p:blipFill>
        <p:spPr>
          <a:xfrm rot="16200000">
            <a:off x="4675013" y="2224879"/>
            <a:ext cx="325242" cy="278708"/>
          </a:xfrm>
          <a:prstGeom prst="rect">
            <a:avLst/>
          </a:prstGeom>
        </p:spPr>
      </p:pic>
      <p:pic>
        <p:nvPicPr>
          <p:cNvPr id="42" name="Picture 41"/>
          <p:cNvPicPr>
            <a:picLocks noChangeAspect="1"/>
          </p:cNvPicPr>
          <p:nvPr/>
        </p:nvPicPr>
        <p:blipFill rotWithShape="1">
          <a:blip r:embed="rId2"/>
          <a:srcRect t="1" r="6195" b="17319"/>
          <a:stretch/>
        </p:blipFill>
        <p:spPr>
          <a:xfrm rot="5400000">
            <a:off x="1555869" y="2199323"/>
            <a:ext cx="325242" cy="278708"/>
          </a:xfrm>
          <a:prstGeom prst="rect">
            <a:avLst/>
          </a:prstGeom>
        </p:spPr>
      </p:pic>
      <p:sp>
        <p:nvSpPr>
          <p:cNvPr id="43" name="TextBox 42"/>
          <p:cNvSpPr txBox="1"/>
          <p:nvPr/>
        </p:nvSpPr>
        <p:spPr>
          <a:xfrm>
            <a:off x="2924591" y="2352268"/>
            <a:ext cx="484428" cy="276999"/>
          </a:xfrm>
          <a:prstGeom prst="rect">
            <a:avLst/>
          </a:prstGeom>
          <a:noFill/>
        </p:spPr>
        <p:txBody>
          <a:bodyPr wrap="none" rtlCol="0">
            <a:spAutoFit/>
          </a:bodyPr>
          <a:lstStyle/>
          <a:p>
            <a:r>
              <a:rPr lang="en-US" sz="1200" b="1" dirty="0" smtClean="0"/>
              <a:t>4.5ft</a:t>
            </a:r>
            <a:endParaRPr lang="en-US" sz="1200" b="1" dirty="0"/>
          </a:p>
        </p:txBody>
      </p:sp>
      <p:cxnSp>
        <p:nvCxnSpPr>
          <p:cNvPr id="44" name="Straight Connector 43"/>
          <p:cNvCxnSpPr/>
          <p:nvPr/>
        </p:nvCxnSpPr>
        <p:spPr>
          <a:xfrm>
            <a:off x="3034450" y="2053503"/>
            <a:ext cx="0" cy="195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98974" y="2058309"/>
            <a:ext cx="0" cy="195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034450" y="2150501"/>
            <a:ext cx="553983" cy="27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79416" y="2004156"/>
            <a:ext cx="399468" cy="276999"/>
          </a:xfrm>
          <a:prstGeom prst="rect">
            <a:avLst/>
          </a:prstGeom>
          <a:noFill/>
        </p:spPr>
        <p:txBody>
          <a:bodyPr wrap="none" rtlCol="0">
            <a:spAutoFit/>
          </a:bodyPr>
          <a:lstStyle/>
          <a:p>
            <a:r>
              <a:rPr lang="en-US" sz="1200" b="1" dirty="0" smtClean="0"/>
              <a:t>1 </a:t>
            </a:r>
            <a:r>
              <a:rPr lang="en-US" sz="1200" b="1" dirty="0" err="1" smtClean="0"/>
              <a:t>ft</a:t>
            </a:r>
            <a:endParaRPr lang="en-US" sz="1200" b="1" dirty="0"/>
          </a:p>
        </p:txBody>
      </p:sp>
      <p:sp>
        <p:nvSpPr>
          <p:cNvPr id="48" name="Arc 47"/>
          <p:cNvSpPr/>
          <p:nvPr/>
        </p:nvSpPr>
        <p:spPr>
          <a:xfrm rot="8249223">
            <a:off x="3418888" y="1347064"/>
            <a:ext cx="1201060" cy="1229799"/>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rot="8249223">
            <a:off x="3325981" y="1439353"/>
            <a:ext cx="1532946" cy="1447785"/>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8249223">
            <a:off x="3107046" y="1446790"/>
            <a:ext cx="1953407" cy="1903536"/>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8249223">
            <a:off x="2706343" y="1200795"/>
            <a:ext cx="2783917" cy="2604566"/>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8249223">
            <a:off x="2473448" y="1265010"/>
            <a:ext cx="3160211" cy="3137282"/>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p:cNvSpPr/>
          <p:nvPr/>
        </p:nvSpPr>
        <p:spPr>
          <a:xfrm rot="8249223">
            <a:off x="2457651" y="1868066"/>
            <a:ext cx="3160211" cy="3137282"/>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p:cNvSpPr/>
          <p:nvPr/>
        </p:nvSpPr>
        <p:spPr>
          <a:xfrm rot="8249223">
            <a:off x="1998583" y="1357217"/>
            <a:ext cx="1201060" cy="1229799"/>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p:cNvSpPr/>
          <p:nvPr/>
        </p:nvSpPr>
        <p:spPr>
          <a:xfrm rot="8249223">
            <a:off x="1868486" y="1450308"/>
            <a:ext cx="1532946" cy="1447785"/>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rot="8249223">
            <a:off x="1687146" y="1392942"/>
            <a:ext cx="1953407" cy="1903536"/>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rot="8249223">
            <a:off x="1354835" y="1123498"/>
            <a:ext cx="2783917" cy="2604566"/>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rot="8249223">
            <a:off x="1048350" y="1231710"/>
            <a:ext cx="3215162" cy="3139416"/>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rot="8249223">
            <a:off x="1066316" y="1890158"/>
            <a:ext cx="3160211" cy="3137282"/>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rot="8249223">
            <a:off x="1051953" y="2560510"/>
            <a:ext cx="3160211" cy="3137282"/>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rot="8249223">
            <a:off x="2498353" y="2649320"/>
            <a:ext cx="3160211" cy="3137282"/>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rot="8249223">
            <a:off x="3580035" y="1325759"/>
            <a:ext cx="874405" cy="989147"/>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rot="8249223">
            <a:off x="2136117" y="1334073"/>
            <a:ext cx="874405" cy="989147"/>
          </a:xfrm>
          <a:prstGeom prst="arc">
            <a:avLst>
              <a:gd name="adj1" fmla="val 16200000"/>
              <a:gd name="adj2" fmla="val 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Rectangle 63"/>
          <p:cNvSpPr/>
          <p:nvPr/>
        </p:nvSpPr>
        <p:spPr>
          <a:xfrm>
            <a:off x="3727762" y="6166169"/>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ANT-4</a:t>
            </a:r>
            <a:endParaRPr lang="en-US" sz="1000" b="1" dirty="0"/>
          </a:p>
        </p:txBody>
      </p:sp>
      <p:sp>
        <p:nvSpPr>
          <p:cNvPr id="65" name="Rectangle 64"/>
          <p:cNvSpPr/>
          <p:nvPr/>
        </p:nvSpPr>
        <p:spPr>
          <a:xfrm>
            <a:off x="2330405" y="6166169"/>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ANT-3</a:t>
            </a:r>
            <a:endParaRPr lang="en-US" sz="1000" b="1" dirty="0"/>
          </a:p>
        </p:txBody>
      </p:sp>
      <p:cxnSp>
        <p:nvCxnSpPr>
          <p:cNvPr id="66" name="Straight Connector 65"/>
          <p:cNvCxnSpPr/>
          <p:nvPr/>
        </p:nvCxnSpPr>
        <p:spPr>
          <a:xfrm>
            <a:off x="5105803" y="1877494"/>
            <a:ext cx="15023" cy="461278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2532172" y="6452714"/>
            <a:ext cx="2605829" cy="2468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4242918" y="6307831"/>
            <a:ext cx="2146" cy="17171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527882" y="6329296"/>
            <a:ext cx="2146" cy="17171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873984" y="1841004"/>
            <a:ext cx="272600" cy="23611"/>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320969" y="3219043"/>
            <a:ext cx="903666" cy="8591"/>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597345" y="2961466"/>
            <a:ext cx="1738648" cy="523220"/>
          </a:xfrm>
          <a:prstGeom prst="rect">
            <a:avLst/>
          </a:prstGeom>
          <a:noFill/>
        </p:spPr>
        <p:txBody>
          <a:bodyPr wrap="square" rtlCol="0">
            <a:spAutoFit/>
          </a:bodyPr>
          <a:lstStyle/>
          <a:p>
            <a:r>
              <a:rPr lang="en-US" sz="1400" b="1" dirty="0" smtClean="0"/>
              <a:t>Conduit Pipe 2.5” (for laying RF Cable)</a:t>
            </a:r>
          </a:p>
        </p:txBody>
      </p:sp>
      <p:sp>
        <p:nvSpPr>
          <p:cNvPr id="73" name="Slide Number Placeholder 72"/>
          <p:cNvSpPr>
            <a:spLocks noGrp="1"/>
          </p:cNvSpPr>
          <p:nvPr>
            <p:ph type="sldNum" sz="quarter" idx="12"/>
          </p:nvPr>
        </p:nvSpPr>
        <p:spPr/>
        <p:txBody>
          <a:bodyPr/>
          <a:lstStyle/>
          <a:p>
            <a:fld id="{5C03A7A6-4616-4DAB-9EBA-62156482AF35}"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4365936" y="1429555"/>
            <a:ext cx="3490175" cy="473942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3387144" y="604976"/>
            <a:ext cx="5434884" cy="1287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365936" y="2034862"/>
            <a:ext cx="3490175" cy="12879"/>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5537914" y="1867437"/>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ANT-2</a:t>
            </a:r>
            <a:endParaRPr lang="en-US" sz="1000" b="1" dirty="0"/>
          </a:p>
        </p:txBody>
      </p:sp>
      <p:sp>
        <p:nvSpPr>
          <p:cNvPr id="77" name="Rectangle 76"/>
          <p:cNvSpPr/>
          <p:nvPr/>
        </p:nvSpPr>
        <p:spPr>
          <a:xfrm>
            <a:off x="7682248" y="1558344"/>
            <a:ext cx="115910" cy="347729"/>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endCxn id="77" idx="0"/>
          </p:cNvCxnSpPr>
          <p:nvPr/>
        </p:nvCxnSpPr>
        <p:spPr>
          <a:xfrm>
            <a:off x="7740203" y="476518"/>
            <a:ext cx="0" cy="1081826"/>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92" idx="1"/>
          </p:cNvCxnSpPr>
          <p:nvPr/>
        </p:nvCxnSpPr>
        <p:spPr>
          <a:xfrm flipH="1" flipV="1">
            <a:off x="5927820" y="1599749"/>
            <a:ext cx="1812384" cy="10111"/>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5973650" y="1672924"/>
            <a:ext cx="2146" cy="18163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856111" y="1416676"/>
            <a:ext cx="489398"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885087" y="2034861"/>
            <a:ext cx="489398"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126568" y="1429555"/>
            <a:ext cx="3218" cy="475230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077006" y="1577558"/>
            <a:ext cx="360996" cy="276999"/>
          </a:xfrm>
          <a:prstGeom prst="rect">
            <a:avLst/>
          </a:prstGeom>
          <a:noFill/>
        </p:spPr>
        <p:txBody>
          <a:bodyPr wrap="none" rtlCol="0">
            <a:spAutoFit/>
          </a:bodyPr>
          <a:lstStyle/>
          <a:p>
            <a:r>
              <a:rPr lang="en-US" sz="1200" b="1" dirty="0" smtClean="0"/>
              <a:t>2ft</a:t>
            </a:r>
            <a:endParaRPr lang="en-US" sz="1200" b="1" dirty="0"/>
          </a:p>
        </p:txBody>
      </p:sp>
      <p:cxnSp>
        <p:nvCxnSpPr>
          <p:cNvPr id="85" name="Straight Connector 84"/>
          <p:cNvCxnSpPr/>
          <p:nvPr/>
        </p:nvCxnSpPr>
        <p:spPr>
          <a:xfrm flipV="1">
            <a:off x="7881869" y="6168980"/>
            <a:ext cx="489398" cy="12879"/>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100810" y="3667207"/>
            <a:ext cx="360996" cy="276999"/>
          </a:xfrm>
          <a:prstGeom prst="rect">
            <a:avLst/>
          </a:prstGeom>
          <a:noFill/>
        </p:spPr>
        <p:txBody>
          <a:bodyPr wrap="none" rtlCol="0">
            <a:spAutoFit/>
          </a:bodyPr>
          <a:lstStyle/>
          <a:p>
            <a:r>
              <a:rPr lang="en-US" sz="1200" b="1" dirty="0"/>
              <a:t>6</a:t>
            </a:r>
            <a:r>
              <a:rPr lang="en-US" sz="1200" b="1" dirty="0" smtClean="0"/>
              <a:t>ft</a:t>
            </a:r>
            <a:endParaRPr lang="en-US" sz="1200" b="1" dirty="0"/>
          </a:p>
        </p:txBody>
      </p:sp>
      <p:sp>
        <p:nvSpPr>
          <p:cNvPr id="87" name="Isosceles Triangle 86"/>
          <p:cNvSpPr/>
          <p:nvPr/>
        </p:nvSpPr>
        <p:spPr>
          <a:xfrm flipV="1">
            <a:off x="8064128" y="5970994"/>
            <a:ext cx="141668" cy="1915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a:off x="8077006" y="2073498"/>
            <a:ext cx="128790" cy="1674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a:off x="8062173" y="1440798"/>
            <a:ext cx="128790" cy="1674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flipV="1">
            <a:off x="8057688" y="1815919"/>
            <a:ext cx="141668" cy="1915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rot="5400000">
            <a:off x="7288805" y="791410"/>
            <a:ext cx="724878" cy="246221"/>
          </a:xfrm>
          <a:prstGeom prst="rect">
            <a:avLst/>
          </a:prstGeom>
          <a:noFill/>
        </p:spPr>
        <p:txBody>
          <a:bodyPr wrap="none" rtlCol="0">
            <a:spAutoFit/>
          </a:bodyPr>
          <a:lstStyle/>
          <a:p>
            <a:r>
              <a:rPr lang="en-US" sz="1000" b="1" dirty="0" smtClean="0"/>
              <a:t>LAN Cable</a:t>
            </a:r>
            <a:endParaRPr lang="en-US" sz="1000" b="1" dirty="0"/>
          </a:p>
        </p:txBody>
      </p:sp>
      <p:sp>
        <p:nvSpPr>
          <p:cNvPr id="92" name="TextBox 91"/>
          <p:cNvSpPr txBox="1"/>
          <p:nvPr/>
        </p:nvSpPr>
        <p:spPr>
          <a:xfrm>
            <a:off x="5927820" y="1476638"/>
            <a:ext cx="668773" cy="246221"/>
          </a:xfrm>
          <a:prstGeom prst="rect">
            <a:avLst/>
          </a:prstGeom>
          <a:noFill/>
        </p:spPr>
        <p:txBody>
          <a:bodyPr wrap="none" rtlCol="0">
            <a:spAutoFit/>
          </a:bodyPr>
          <a:lstStyle/>
          <a:p>
            <a:r>
              <a:rPr lang="en-US" sz="1000" b="1" dirty="0" smtClean="0"/>
              <a:t>RF  Cable</a:t>
            </a:r>
            <a:endParaRPr lang="en-US" sz="1000" b="1" dirty="0"/>
          </a:p>
        </p:txBody>
      </p:sp>
      <p:cxnSp>
        <p:nvCxnSpPr>
          <p:cNvPr id="93" name="Straight Arrow Connector 92"/>
          <p:cNvCxnSpPr/>
          <p:nvPr/>
        </p:nvCxnSpPr>
        <p:spPr>
          <a:xfrm>
            <a:off x="7085996" y="1010330"/>
            <a:ext cx="565248" cy="548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639062" y="914069"/>
            <a:ext cx="561372" cy="246221"/>
          </a:xfrm>
          <a:prstGeom prst="rect">
            <a:avLst/>
          </a:prstGeom>
          <a:noFill/>
        </p:spPr>
        <p:txBody>
          <a:bodyPr wrap="none" rtlCol="0">
            <a:spAutoFit/>
          </a:bodyPr>
          <a:lstStyle/>
          <a:p>
            <a:r>
              <a:rPr lang="en-US" sz="1000" b="1" dirty="0" smtClean="0"/>
              <a:t>Reader</a:t>
            </a:r>
            <a:endParaRPr lang="en-US" sz="1000" b="1" dirty="0"/>
          </a:p>
        </p:txBody>
      </p:sp>
      <p:cxnSp>
        <p:nvCxnSpPr>
          <p:cNvPr id="95" name="Straight Connector 94"/>
          <p:cNvCxnSpPr/>
          <p:nvPr/>
        </p:nvCxnSpPr>
        <p:spPr>
          <a:xfrm>
            <a:off x="4314444" y="2352231"/>
            <a:ext cx="3447911" cy="1502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6" name="Picture 95"/>
          <p:cNvPicPr>
            <a:picLocks noChangeAspect="1"/>
          </p:cNvPicPr>
          <p:nvPr/>
        </p:nvPicPr>
        <p:blipFill rotWithShape="1">
          <a:blip r:embed="rId2"/>
          <a:srcRect t="1" r="6195" b="17319"/>
          <a:stretch/>
        </p:blipFill>
        <p:spPr>
          <a:xfrm rot="16200000">
            <a:off x="7500449" y="2238433"/>
            <a:ext cx="325242" cy="278708"/>
          </a:xfrm>
          <a:prstGeom prst="rect">
            <a:avLst/>
          </a:prstGeom>
        </p:spPr>
      </p:pic>
      <p:pic>
        <p:nvPicPr>
          <p:cNvPr id="97" name="Picture 96"/>
          <p:cNvPicPr>
            <a:picLocks noChangeAspect="1"/>
          </p:cNvPicPr>
          <p:nvPr/>
        </p:nvPicPr>
        <p:blipFill rotWithShape="1">
          <a:blip r:embed="rId2"/>
          <a:srcRect t="1" r="6195" b="17319"/>
          <a:stretch/>
        </p:blipFill>
        <p:spPr>
          <a:xfrm rot="5400000">
            <a:off x="4381305" y="2212877"/>
            <a:ext cx="325242" cy="278708"/>
          </a:xfrm>
          <a:prstGeom prst="rect">
            <a:avLst/>
          </a:prstGeom>
        </p:spPr>
      </p:pic>
      <p:sp>
        <p:nvSpPr>
          <p:cNvPr id="98" name="TextBox 97"/>
          <p:cNvSpPr txBox="1"/>
          <p:nvPr/>
        </p:nvSpPr>
        <p:spPr>
          <a:xfrm>
            <a:off x="5750027" y="2365822"/>
            <a:ext cx="484428" cy="276999"/>
          </a:xfrm>
          <a:prstGeom prst="rect">
            <a:avLst/>
          </a:prstGeom>
          <a:noFill/>
        </p:spPr>
        <p:txBody>
          <a:bodyPr wrap="none" rtlCol="0">
            <a:spAutoFit/>
          </a:bodyPr>
          <a:lstStyle/>
          <a:p>
            <a:r>
              <a:rPr lang="en-US" sz="1200" b="1" dirty="0" smtClean="0"/>
              <a:t>4.5ft</a:t>
            </a:r>
            <a:endParaRPr lang="en-US" sz="1200" b="1" dirty="0"/>
          </a:p>
        </p:txBody>
      </p:sp>
      <p:cxnSp>
        <p:nvCxnSpPr>
          <p:cNvPr id="99" name="Straight Connector 98"/>
          <p:cNvCxnSpPr/>
          <p:nvPr/>
        </p:nvCxnSpPr>
        <p:spPr>
          <a:xfrm>
            <a:off x="5859886" y="2067057"/>
            <a:ext cx="0" cy="195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424410" y="2071863"/>
            <a:ext cx="0" cy="195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5859886" y="2164055"/>
            <a:ext cx="553983" cy="27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904852" y="2017710"/>
            <a:ext cx="399468" cy="276999"/>
          </a:xfrm>
          <a:prstGeom prst="rect">
            <a:avLst/>
          </a:prstGeom>
          <a:noFill/>
        </p:spPr>
        <p:txBody>
          <a:bodyPr wrap="none" rtlCol="0">
            <a:spAutoFit/>
          </a:bodyPr>
          <a:lstStyle/>
          <a:p>
            <a:r>
              <a:rPr lang="en-US" sz="1200" b="1" dirty="0" smtClean="0"/>
              <a:t>1 </a:t>
            </a:r>
            <a:r>
              <a:rPr lang="en-US" sz="1200" b="1" dirty="0" err="1" smtClean="0"/>
              <a:t>ft</a:t>
            </a:r>
            <a:endParaRPr lang="en-US" sz="1200" b="1" dirty="0"/>
          </a:p>
        </p:txBody>
      </p:sp>
      <p:sp>
        <p:nvSpPr>
          <p:cNvPr id="103" name="TextBox 102"/>
          <p:cNvSpPr txBox="1"/>
          <p:nvPr/>
        </p:nvSpPr>
        <p:spPr>
          <a:xfrm>
            <a:off x="2895600" y="762000"/>
            <a:ext cx="2573910" cy="369332"/>
          </a:xfrm>
          <a:prstGeom prst="rect">
            <a:avLst/>
          </a:prstGeom>
          <a:noFill/>
        </p:spPr>
        <p:txBody>
          <a:bodyPr wrap="none" rtlCol="0">
            <a:spAutoFit/>
          </a:bodyPr>
          <a:lstStyle/>
          <a:p>
            <a:r>
              <a:rPr lang="en-US" dirty="0" smtClean="0">
                <a:latin typeface="Arial Black" panose="020B0A04020102020204" pitchFamily="34" charset="0"/>
              </a:rPr>
              <a:t>Hall Entrance Door</a:t>
            </a:r>
            <a:endParaRPr lang="en-US" dirty="0">
              <a:latin typeface="Arial Black" panose="020B0A04020102020204" pitchFamily="34" charset="0"/>
            </a:endParaRPr>
          </a:p>
        </p:txBody>
      </p:sp>
      <p:cxnSp>
        <p:nvCxnSpPr>
          <p:cNvPr id="104" name="Straight Connector 103"/>
          <p:cNvCxnSpPr/>
          <p:nvPr/>
        </p:nvCxnSpPr>
        <p:spPr>
          <a:xfrm flipH="1">
            <a:off x="1865196" y="1475582"/>
            <a:ext cx="15121" cy="430529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1918954" y="1476639"/>
            <a:ext cx="1429555" cy="65059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6" name="Rectangle 105"/>
          <p:cNvSpPr/>
          <p:nvPr/>
        </p:nvSpPr>
        <p:spPr>
          <a:xfrm>
            <a:off x="2167938" y="1983751"/>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ANT-3</a:t>
            </a:r>
            <a:endParaRPr lang="en-US" sz="1000" b="1" dirty="0"/>
          </a:p>
        </p:txBody>
      </p:sp>
      <p:sp>
        <p:nvSpPr>
          <p:cNvPr id="107" name="TextBox 106"/>
          <p:cNvSpPr txBox="1"/>
          <p:nvPr/>
        </p:nvSpPr>
        <p:spPr>
          <a:xfrm>
            <a:off x="1066352" y="5816629"/>
            <a:ext cx="1435842" cy="369332"/>
          </a:xfrm>
          <a:prstGeom prst="rect">
            <a:avLst/>
          </a:prstGeom>
          <a:noFill/>
        </p:spPr>
        <p:txBody>
          <a:bodyPr wrap="none" rtlCol="0">
            <a:spAutoFit/>
          </a:bodyPr>
          <a:lstStyle/>
          <a:p>
            <a:r>
              <a:rPr lang="en-US" b="1" dirty="0" smtClean="0"/>
              <a:t>Ground View</a:t>
            </a:r>
            <a:endParaRPr lang="en-US" b="1" dirty="0"/>
          </a:p>
        </p:txBody>
      </p:sp>
      <p:sp>
        <p:nvSpPr>
          <p:cNvPr id="108" name="TextBox 107"/>
          <p:cNvSpPr txBox="1"/>
          <p:nvPr/>
        </p:nvSpPr>
        <p:spPr>
          <a:xfrm>
            <a:off x="207088" y="2887201"/>
            <a:ext cx="825867" cy="369332"/>
          </a:xfrm>
          <a:prstGeom prst="rect">
            <a:avLst/>
          </a:prstGeom>
          <a:noFill/>
        </p:spPr>
        <p:txBody>
          <a:bodyPr wrap="none" rtlCol="0">
            <a:spAutoFit/>
          </a:bodyPr>
          <a:lstStyle/>
          <a:p>
            <a:r>
              <a:rPr lang="en-US" b="1" dirty="0" smtClean="0"/>
              <a:t>INSIDE</a:t>
            </a:r>
            <a:endParaRPr lang="en-US" b="1" dirty="0"/>
          </a:p>
        </p:txBody>
      </p:sp>
      <p:sp>
        <p:nvSpPr>
          <p:cNvPr id="109" name="TextBox 108"/>
          <p:cNvSpPr txBox="1"/>
          <p:nvPr/>
        </p:nvSpPr>
        <p:spPr>
          <a:xfrm>
            <a:off x="2502194" y="2887201"/>
            <a:ext cx="1031501" cy="369332"/>
          </a:xfrm>
          <a:prstGeom prst="rect">
            <a:avLst/>
          </a:prstGeom>
          <a:noFill/>
        </p:spPr>
        <p:txBody>
          <a:bodyPr wrap="none" rtlCol="0">
            <a:spAutoFit/>
          </a:bodyPr>
          <a:lstStyle/>
          <a:p>
            <a:r>
              <a:rPr lang="en-US" b="1" dirty="0" smtClean="0"/>
              <a:t>OUTSIDE</a:t>
            </a:r>
            <a:endParaRPr lang="en-US" b="1" dirty="0"/>
          </a:p>
        </p:txBody>
      </p:sp>
      <p:sp>
        <p:nvSpPr>
          <p:cNvPr id="110" name="TextBox 109"/>
          <p:cNvSpPr txBox="1"/>
          <p:nvPr/>
        </p:nvSpPr>
        <p:spPr>
          <a:xfrm>
            <a:off x="5627103" y="6221898"/>
            <a:ext cx="1161023" cy="369332"/>
          </a:xfrm>
          <a:prstGeom prst="rect">
            <a:avLst/>
          </a:prstGeom>
          <a:noFill/>
        </p:spPr>
        <p:txBody>
          <a:bodyPr wrap="none" rtlCol="0">
            <a:spAutoFit/>
          </a:bodyPr>
          <a:lstStyle/>
          <a:p>
            <a:r>
              <a:rPr lang="en-US" b="1" dirty="0"/>
              <a:t>front view</a:t>
            </a:r>
          </a:p>
        </p:txBody>
      </p:sp>
      <p:sp>
        <p:nvSpPr>
          <p:cNvPr id="111" name="Rectangle 110"/>
          <p:cNvSpPr/>
          <p:nvPr/>
        </p:nvSpPr>
        <p:spPr>
          <a:xfrm>
            <a:off x="413389" y="1477745"/>
            <a:ext cx="1429555" cy="65059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2" name="Rectangle 111"/>
          <p:cNvSpPr/>
          <p:nvPr/>
        </p:nvSpPr>
        <p:spPr>
          <a:xfrm>
            <a:off x="557070" y="2007465"/>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ANT-1</a:t>
            </a:r>
            <a:endParaRPr lang="en-US" sz="1000" b="1" dirty="0"/>
          </a:p>
        </p:txBody>
      </p:sp>
      <p:sp>
        <p:nvSpPr>
          <p:cNvPr id="113" name="Rectangle 112"/>
          <p:cNvSpPr/>
          <p:nvPr/>
        </p:nvSpPr>
        <p:spPr>
          <a:xfrm>
            <a:off x="2268822" y="5600570"/>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ANT-4</a:t>
            </a:r>
            <a:endParaRPr lang="en-US" sz="1000" b="1" dirty="0"/>
          </a:p>
        </p:txBody>
      </p:sp>
      <p:sp>
        <p:nvSpPr>
          <p:cNvPr id="114" name="Rectangle 113"/>
          <p:cNvSpPr/>
          <p:nvPr/>
        </p:nvSpPr>
        <p:spPr>
          <a:xfrm>
            <a:off x="657954" y="5624284"/>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ANT-2</a:t>
            </a:r>
            <a:endParaRPr lang="en-US" sz="1000" b="1" dirty="0"/>
          </a:p>
        </p:txBody>
      </p:sp>
      <p:cxnSp>
        <p:nvCxnSpPr>
          <p:cNvPr id="115" name="Straight Connector 114"/>
          <p:cNvCxnSpPr/>
          <p:nvPr/>
        </p:nvCxnSpPr>
        <p:spPr>
          <a:xfrm>
            <a:off x="7740203" y="1920277"/>
            <a:ext cx="22152" cy="438648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a:off x="5887750" y="6283566"/>
            <a:ext cx="1808450" cy="4103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5479849" y="6125741"/>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ANT-3</a:t>
            </a:r>
            <a:endParaRPr lang="en-US" sz="1000" b="1" dirty="0"/>
          </a:p>
        </p:txBody>
      </p:sp>
      <p:sp>
        <p:nvSpPr>
          <p:cNvPr id="119" name="Slide Number Placeholder 118"/>
          <p:cNvSpPr>
            <a:spLocks noGrp="1"/>
          </p:cNvSpPr>
          <p:nvPr>
            <p:ph type="sldNum" sz="quarter" idx="12"/>
          </p:nvPr>
        </p:nvSpPr>
        <p:spPr/>
        <p:txBody>
          <a:bodyPr/>
          <a:lstStyle/>
          <a:p>
            <a:fld id="{5C03A7A6-4616-4DAB-9EBA-62156482AF35}"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36603" y="4202940"/>
            <a:ext cx="3078314" cy="1828800"/>
          </a:xfrm>
          <a:prstGeom prst="rect">
            <a:avLst/>
          </a:prstGeom>
        </p:spPr>
      </p:pic>
      <p:pic>
        <p:nvPicPr>
          <p:cNvPr id="3" name="Picture 2"/>
          <p:cNvPicPr>
            <a:picLocks noChangeAspect="1"/>
          </p:cNvPicPr>
          <p:nvPr/>
        </p:nvPicPr>
        <p:blipFill>
          <a:blip r:embed="rId3"/>
          <a:stretch>
            <a:fillRect/>
          </a:stretch>
        </p:blipFill>
        <p:spPr>
          <a:xfrm>
            <a:off x="270819" y="1275416"/>
            <a:ext cx="3078314" cy="2514600"/>
          </a:xfrm>
          <a:prstGeom prst="rect">
            <a:avLst/>
          </a:prstGeom>
        </p:spPr>
      </p:pic>
      <p:sp>
        <p:nvSpPr>
          <p:cNvPr id="44" name="Rectangle 43"/>
          <p:cNvSpPr/>
          <p:nvPr/>
        </p:nvSpPr>
        <p:spPr>
          <a:xfrm>
            <a:off x="4140516" y="2148371"/>
            <a:ext cx="2676505" cy="397055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V="1">
            <a:off x="3657600" y="1323792"/>
            <a:ext cx="4139484" cy="215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40516" y="2740798"/>
            <a:ext cx="2690651" cy="2"/>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636049" y="2532716"/>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ANT-2</a:t>
            </a:r>
            <a:endParaRPr lang="en-US" sz="1000" b="1" dirty="0"/>
          </a:p>
        </p:txBody>
      </p:sp>
      <p:sp>
        <p:nvSpPr>
          <p:cNvPr id="48" name="Rectangle 47"/>
          <p:cNvSpPr/>
          <p:nvPr/>
        </p:nvSpPr>
        <p:spPr>
          <a:xfrm>
            <a:off x="6657304" y="2264281"/>
            <a:ext cx="115910" cy="347729"/>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341151" y="2532716"/>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ANT-1</a:t>
            </a:r>
            <a:endParaRPr lang="en-US" sz="1000" b="1" dirty="0"/>
          </a:p>
        </p:txBody>
      </p:sp>
      <p:cxnSp>
        <p:nvCxnSpPr>
          <p:cNvPr id="50" name="Straight Connector 49"/>
          <p:cNvCxnSpPr/>
          <p:nvPr/>
        </p:nvCxnSpPr>
        <p:spPr>
          <a:xfrm flipH="1">
            <a:off x="4602159" y="2370531"/>
            <a:ext cx="2055145" cy="935"/>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891010" y="2367310"/>
            <a:ext cx="2146" cy="17171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641885" y="2360997"/>
            <a:ext cx="2146" cy="17171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5400000">
            <a:off x="6263861" y="1497347"/>
            <a:ext cx="724878" cy="246221"/>
          </a:xfrm>
          <a:prstGeom prst="rect">
            <a:avLst/>
          </a:prstGeom>
          <a:noFill/>
        </p:spPr>
        <p:txBody>
          <a:bodyPr wrap="none" rtlCol="0">
            <a:spAutoFit/>
          </a:bodyPr>
          <a:lstStyle/>
          <a:p>
            <a:r>
              <a:rPr lang="en-US" sz="1000" b="1" dirty="0" smtClean="0"/>
              <a:t>LAN Cable</a:t>
            </a:r>
            <a:endParaRPr lang="en-US" sz="1000" b="1" dirty="0"/>
          </a:p>
        </p:txBody>
      </p:sp>
      <p:sp>
        <p:nvSpPr>
          <p:cNvPr id="64" name="TextBox 63"/>
          <p:cNvSpPr txBox="1"/>
          <p:nvPr/>
        </p:nvSpPr>
        <p:spPr>
          <a:xfrm>
            <a:off x="4902876" y="2182575"/>
            <a:ext cx="668773" cy="246221"/>
          </a:xfrm>
          <a:prstGeom prst="rect">
            <a:avLst/>
          </a:prstGeom>
          <a:noFill/>
        </p:spPr>
        <p:txBody>
          <a:bodyPr wrap="none" rtlCol="0">
            <a:spAutoFit/>
          </a:bodyPr>
          <a:lstStyle/>
          <a:p>
            <a:r>
              <a:rPr lang="en-US" sz="1000" b="1" dirty="0" smtClean="0"/>
              <a:t>RF  Cable</a:t>
            </a:r>
            <a:endParaRPr lang="en-US" sz="1000" b="1" dirty="0"/>
          </a:p>
        </p:txBody>
      </p:sp>
      <p:cxnSp>
        <p:nvCxnSpPr>
          <p:cNvPr id="65" name="Straight Arrow Connector 64"/>
          <p:cNvCxnSpPr/>
          <p:nvPr/>
        </p:nvCxnSpPr>
        <p:spPr>
          <a:xfrm>
            <a:off x="6061052" y="1716267"/>
            <a:ext cx="565248" cy="548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614118" y="1620006"/>
            <a:ext cx="561372" cy="246221"/>
          </a:xfrm>
          <a:prstGeom prst="rect">
            <a:avLst/>
          </a:prstGeom>
          <a:noFill/>
        </p:spPr>
        <p:txBody>
          <a:bodyPr wrap="none" rtlCol="0">
            <a:spAutoFit/>
          </a:bodyPr>
          <a:lstStyle/>
          <a:p>
            <a:r>
              <a:rPr lang="en-US" sz="1000" b="1" dirty="0" smtClean="0"/>
              <a:t>Reader</a:t>
            </a:r>
            <a:endParaRPr lang="en-US" sz="1000" b="1" dirty="0"/>
          </a:p>
        </p:txBody>
      </p:sp>
      <p:pic>
        <p:nvPicPr>
          <p:cNvPr id="75" name="Picture 74"/>
          <p:cNvPicPr>
            <a:picLocks noChangeAspect="1"/>
          </p:cNvPicPr>
          <p:nvPr/>
        </p:nvPicPr>
        <p:blipFill>
          <a:blip r:embed="rId4"/>
          <a:stretch>
            <a:fillRect/>
          </a:stretch>
        </p:blipFill>
        <p:spPr>
          <a:xfrm>
            <a:off x="5079642" y="3876202"/>
            <a:ext cx="930087" cy="2046190"/>
          </a:xfrm>
          <a:prstGeom prst="rect">
            <a:avLst/>
          </a:prstGeom>
        </p:spPr>
      </p:pic>
      <p:cxnSp>
        <p:nvCxnSpPr>
          <p:cNvPr id="76" name="Straight Connector 75"/>
          <p:cNvCxnSpPr/>
          <p:nvPr/>
        </p:nvCxnSpPr>
        <p:spPr>
          <a:xfrm>
            <a:off x="6705600" y="1275416"/>
            <a:ext cx="0" cy="1081826"/>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049996" y="2635105"/>
            <a:ext cx="1863184" cy="2862322"/>
          </a:xfrm>
          <a:prstGeom prst="rect">
            <a:avLst/>
          </a:prstGeom>
          <a:noFill/>
        </p:spPr>
        <p:txBody>
          <a:bodyPr wrap="square" rtlCol="0">
            <a:spAutoFit/>
          </a:bodyPr>
          <a:lstStyle/>
          <a:p>
            <a:r>
              <a:rPr lang="en-US" dirty="0">
                <a:latin typeface="+mj-lt"/>
              </a:rPr>
              <a:t>If user try to take out asset without permission </a:t>
            </a:r>
          </a:p>
          <a:p>
            <a:r>
              <a:rPr lang="en-US" dirty="0" smtClean="0">
                <a:latin typeface="+mj-lt"/>
              </a:rPr>
              <a:t>My-Asset System </a:t>
            </a:r>
            <a:r>
              <a:rPr lang="en-US" dirty="0">
                <a:latin typeface="+mj-lt"/>
              </a:rPr>
              <a:t>will record the log of appropriate</a:t>
            </a:r>
          </a:p>
          <a:p>
            <a:r>
              <a:rPr lang="en-US" dirty="0">
                <a:latin typeface="+mj-lt"/>
              </a:rPr>
              <a:t>asset &amp; Alert </a:t>
            </a:r>
            <a:r>
              <a:rPr lang="en-US" dirty="0" smtClean="0">
                <a:latin typeface="+mj-lt"/>
              </a:rPr>
              <a:t>will going </a:t>
            </a:r>
            <a:r>
              <a:rPr lang="en-US" dirty="0">
                <a:latin typeface="+mj-lt"/>
              </a:rPr>
              <a:t>to </a:t>
            </a:r>
            <a:r>
              <a:rPr lang="en-US" dirty="0" smtClean="0">
                <a:latin typeface="+mj-lt"/>
              </a:rPr>
              <a:t>be authorized </a:t>
            </a:r>
            <a:r>
              <a:rPr lang="en-US" dirty="0">
                <a:latin typeface="+mj-lt"/>
              </a:rPr>
              <a:t>person</a:t>
            </a:r>
          </a:p>
        </p:txBody>
      </p:sp>
      <p:sp>
        <p:nvSpPr>
          <p:cNvPr id="80" name="TextBox 79"/>
          <p:cNvSpPr txBox="1"/>
          <p:nvPr/>
        </p:nvSpPr>
        <p:spPr>
          <a:xfrm>
            <a:off x="1447800" y="505171"/>
            <a:ext cx="6231065"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smtClean="0"/>
              <a:t>Main Entrance OF Conference Room</a:t>
            </a:r>
            <a:endParaRPr lang="en-US" sz="3200" dirty="0"/>
          </a:p>
        </p:txBody>
      </p:sp>
      <p:sp>
        <p:nvSpPr>
          <p:cNvPr id="81" name="TextBox 80"/>
          <p:cNvSpPr txBox="1"/>
          <p:nvPr/>
        </p:nvSpPr>
        <p:spPr>
          <a:xfrm>
            <a:off x="454282" y="3763177"/>
            <a:ext cx="2643672" cy="369332"/>
          </a:xfrm>
          <a:prstGeom prst="rect">
            <a:avLst/>
          </a:prstGeom>
          <a:noFill/>
        </p:spPr>
        <p:txBody>
          <a:bodyPr wrap="none" rtlCol="0">
            <a:spAutoFit/>
          </a:bodyPr>
          <a:lstStyle/>
          <a:p>
            <a:r>
              <a:rPr lang="en-US" dirty="0" smtClean="0">
                <a:latin typeface="Baskerville Old Face" panose="02020602080505020303" pitchFamily="18" charset="0"/>
              </a:rPr>
              <a:t>Conference Rom Entrance</a:t>
            </a:r>
            <a:endParaRPr lang="en-US" dirty="0">
              <a:latin typeface="Baskerville Old Face" panose="02020602080505020303" pitchFamily="18" charset="0"/>
            </a:endParaRPr>
          </a:p>
        </p:txBody>
      </p:sp>
      <p:sp>
        <p:nvSpPr>
          <p:cNvPr id="82" name="TextBox 81"/>
          <p:cNvSpPr txBox="1"/>
          <p:nvPr/>
        </p:nvSpPr>
        <p:spPr>
          <a:xfrm>
            <a:off x="374283" y="6031740"/>
            <a:ext cx="2884123" cy="369332"/>
          </a:xfrm>
          <a:prstGeom prst="rect">
            <a:avLst/>
          </a:prstGeom>
          <a:noFill/>
        </p:spPr>
        <p:txBody>
          <a:bodyPr wrap="none" rtlCol="0">
            <a:spAutoFit/>
          </a:bodyPr>
          <a:lstStyle/>
          <a:p>
            <a:r>
              <a:rPr lang="en-US" dirty="0" smtClean="0">
                <a:latin typeface="Baskerville Old Face" panose="02020602080505020303" pitchFamily="18" charset="0"/>
              </a:rPr>
              <a:t>RFID Tagged Asset on Table</a:t>
            </a:r>
            <a:endParaRPr lang="en-US" dirty="0">
              <a:latin typeface="Baskerville Old Face" panose="02020602080505020303" pitchFamily="18" charset="0"/>
            </a:endParaRPr>
          </a:p>
        </p:txBody>
      </p:sp>
      <p:sp>
        <p:nvSpPr>
          <p:cNvPr id="83" name="Rectangle 82"/>
          <p:cNvSpPr/>
          <p:nvPr/>
        </p:nvSpPr>
        <p:spPr>
          <a:xfrm>
            <a:off x="5053765" y="6028856"/>
            <a:ext cx="850006" cy="1803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ANT-3</a:t>
            </a:r>
            <a:endParaRPr lang="en-US" sz="1000" b="1" dirty="0"/>
          </a:p>
        </p:txBody>
      </p:sp>
      <p:cxnSp>
        <p:nvCxnSpPr>
          <p:cNvPr id="84" name="Straight Connector 83"/>
          <p:cNvCxnSpPr>
            <a:stCxn id="48" idx="2"/>
          </p:cNvCxnSpPr>
          <p:nvPr/>
        </p:nvCxnSpPr>
        <p:spPr>
          <a:xfrm>
            <a:off x="6715259" y="2612010"/>
            <a:ext cx="0" cy="350691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83" idx="3"/>
          </p:cNvCxnSpPr>
          <p:nvPr/>
        </p:nvCxnSpPr>
        <p:spPr>
          <a:xfrm flipH="1" flipV="1">
            <a:off x="5903771" y="6119008"/>
            <a:ext cx="845640" cy="944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5C03A7A6-4616-4DAB-9EBA-62156482AF3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56386" y="634425"/>
            <a:ext cx="5500032"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smtClean="0">
                <a:latin typeface="+mj-lt"/>
              </a:rPr>
              <a:t>Asset Tagged with UHF RFID Tag</a:t>
            </a:r>
            <a:endParaRPr lang="en-US" sz="3200" dirty="0">
              <a:latin typeface="+mj-lt"/>
            </a:endParaRPr>
          </a:p>
        </p:txBody>
      </p:sp>
      <p:pic>
        <p:nvPicPr>
          <p:cNvPr id="1033" name="Picture 9" descr="Image result for BOSCH LBB344300"/>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959" b="16339"/>
          <a:stretch/>
        </p:blipFill>
        <p:spPr bwMode="auto">
          <a:xfrm>
            <a:off x="222764" y="3858903"/>
            <a:ext cx="2934730" cy="1752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1" descr="Image result for BOSCH LBB344300"/>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9091" t="10177" r="6062" b="8005"/>
          <a:stretch/>
        </p:blipFill>
        <p:spPr bwMode="auto">
          <a:xfrm>
            <a:off x="6658458" y="3706503"/>
            <a:ext cx="2133600" cy="2057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Image result for BOSCH LBB34430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00552" y="1851114"/>
            <a:ext cx="1481532" cy="1341438"/>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Image result for DCN MULTIMEDIA HIGH DERECTIVE MICROPHONE"/>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1333" b="18000"/>
          <a:stretch/>
        </p:blipFill>
        <p:spPr bwMode="auto">
          <a:xfrm>
            <a:off x="3174554" y="1837466"/>
            <a:ext cx="2395181" cy="1354268"/>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Image result for DCN MULTIMEDIA HIGH DERECTIVE MICROPHONE"/>
          <p:cNvPicPr>
            <a:picLocks noChangeAspect="1" noChangeArrowheads="1"/>
          </p:cNvPicPr>
          <p:nvPr/>
        </p:nvPicPr>
        <p:blipFill rotWithShape="1">
          <a:blip r:embed="rId6">
            <a:extLst>
              <a:ext uri="{28A0092B-C50C-407E-A947-70E740481C1C}">
                <a14:useLocalDpi xmlns="" xmlns:a14="http://schemas.microsoft.com/office/drawing/2010/main" val="0"/>
              </a:ext>
            </a:extLst>
          </a:blip>
          <a:srcRect l="28733" r="24866" b="20008"/>
          <a:stretch/>
        </p:blipFill>
        <p:spPr bwMode="auto">
          <a:xfrm>
            <a:off x="841084" y="1765797"/>
            <a:ext cx="994013" cy="1610987"/>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Image result for DCN MULTIMEDIA HIGH DERECTIVE MICROPHONE"/>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352800" y="4109553"/>
            <a:ext cx="2697082" cy="162364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5C03A7A6-4616-4DAB-9EBA-62156482AF35}" type="slidenum">
              <a:rPr lang="en-US" smtClean="0"/>
              <a:pPr/>
              <a:t>7</a:t>
            </a:fld>
            <a:endParaRPr lang="en-US"/>
          </a:p>
        </p:txBody>
      </p:sp>
    </p:spTree>
    <p:extLst>
      <p:ext uri="{BB962C8B-B14F-4D97-AF65-F5344CB8AC3E}">
        <p14:creationId xmlns="" xmlns:p14="http://schemas.microsoft.com/office/powerpoint/2010/main" val="114543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647700" y="1615253"/>
            <a:ext cx="1676400" cy="156856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914775" y="1818361"/>
            <a:ext cx="1276350" cy="1502799"/>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 xmlns:p14="http://schemas.microsoft.com/office/powerpoint/2010/main" val="963630197"/>
              </p:ext>
            </p:extLst>
          </p:nvPr>
        </p:nvGraphicFramePr>
        <p:xfrm>
          <a:off x="6781800" y="1752600"/>
          <a:ext cx="1295400" cy="1293867"/>
        </p:xfrm>
        <a:graphic>
          <a:graphicData uri="http://schemas.openxmlformats.org/presentationml/2006/ole">
            <p:oleObj spid="_x0000_s2060" name="Bitmap Image" r:id="rId5" imgW="4334480" imgH="3142857" progId="PBrush">
              <p:embed/>
            </p:oleObj>
          </a:graphicData>
        </a:graphic>
      </p:graphicFrame>
      <p:pic>
        <p:nvPicPr>
          <p:cNvPr id="8" name="Picture 7"/>
          <p:cNvPicPr>
            <a:picLocks noChangeAspect="1"/>
          </p:cNvPicPr>
          <p:nvPr/>
        </p:nvPicPr>
        <p:blipFill>
          <a:blip r:embed="rId6"/>
          <a:stretch>
            <a:fillRect/>
          </a:stretch>
        </p:blipFill>
        <p:spPr>
          <a:xfrm>
            <a:off x="647700" y="4038599"/>
            <a:ext cx="1409700" cy="1493445"/>
          </a:xfrm>
          <a:prstGeom prst="rect">
            <a:avLst/>
          </a:prstGeom>
        </p:spPr>
      </p:pic>
      <p:pic>
        <p:nvPicPr>
          <p:cNvPr id="2053" name="Picture 5" descr="Image result for RFID Viper Inlay"/>
          <p:cNvPicPr>
            <a:picLocks noChangeAspect="1" noChangeArrowheads="1"/>
          </p:cNvPicPr>
          <p:nvPr/>
        </p:nvPicPr>
        <p:blipFill rotWithShape="1">
          <a:blip r:embed="rId7">
            <a:extLst>
              <a:ext uri="{28A0092B-C50C-407E-A947-70E740481C1C}">
                <a14:useLocalDpi xmlns="" xmlns:a14="http://schemas.microsoft.com/office/drawing/2010/main" val="0"/>
              </a:ext>
            </a:extLst>
          </a:blip>
          <a:srcRect t="41699" b="42797"/>
          <a:stretch/>
        </p:blipFill>
        <p:spPr bwMode="auto">
          <a:xfrm rot="18674174">
            <a:off x="2822784" y="4380908"/>
            <a:ext cx="2408844"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Image result for RFID Viper Inlay"/>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18641435">
            <a:off x="5574753" y="4067882"/>
            <a:ext cx="2091052" cy="91440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2590800" y="747313"/>
            <a:ext cx="3617080"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smtClean="0">
                <a:latin typeface="+mj-lt"/>
              </a:rPr>
              <a:t>Used RFID Hardware</a:t>
            </a:r>
            <a:endParaRPr lang="en-US" sz="3200" dirty="0">
              <a:latin typeface="+mj-lt"/>
            </a:endParaRPr>
          </a:p>
        </p:txBody>
      </p:sp>
      <p:sp>
        <p:nvSpPr>
          <p:cNvPr id="12" name="TextBox 11"/>
          <p:cNvSpPr txBox="1"/>
          <p:nvPr/>
        </p:nvSpPr>
        <p:spPr>
          <a:xfrm>
            <a:off x="459715" y="3249572"/>
            <a:ext cx="1949573" cy="369332"/>
          </a:xfrm>
          <a:prstGeom prst="rect">
            <a:avLst/>
          </a:prstGeom>
          <a:noFill/>
        </p:spPr>
        <p:txBody>
          <a:bodyPr wrap="none" rtlCol="0">
            <a:spAutoFit/>
          </a:bodyPr>
          <a:lstStyle/>
          <a:p>
            <a:r>
              <a:rPr lang="en-US" dirty="0" smtClean="0">
                <a:latin typeface="Baskerville Old Face" panose="02020602080505020303" pitchFamily="18" charset="0"/>
              </a:rPr>
              <a:t>UHF Fixed Reader</a:t>
            </a:r>
            <a:endParaRPr lang="en-US" dirty="0">
              <a:latin typeface="Baskerville Old Face" panose="02020602080505020303" pitchFamily="18" charset="0"/>
            </a:endParaRPr>
          </a:p>
        </p:txBody>
      </p:sp>
      <p:sp>
        <p:nvSpPr>
          <p:cNvPr id="13" name="TextBox 12"/>
          <p:cNvSpPr txBox="1"/>
          <p:nvPr/>
        </p:nvSpPr>
        <p:spPr>
          <a:xfrm>
            <a:off x="3797775" y="3214947"/>
            <a:ext cx="1510350" cy="369332"/>
          </a:xfrm>
          <a:prstGeom prst="rect">
            <a:avLst/>
          </a:prstGeom>
          <a:noFill/>
        </p:spPr>
        <p:txBody>
          <a:bodyPr wrap="none" rtlCol="0">
            <a:spAutoFit/>
          </a:bodyPr>
          <a:lstStyle/>
          <a:p>
            <a:r>
              <a:rPr lang="en-US" dirty="0" smtClean="0">
                <a:latin typeface="Baskerville Old Face" panose="02020602080505020303" pitchFamily="18" charset="0"/>
              </a:rPr>
              <a:t>UHF Antenna</a:t>
            </a:r>
            <a:endParaRPr lang="en-US" dirty="0">
              <a:latin typeface="Baskerville Old Face" panose="02020602080505020303" pitchFamily="18" charset="0"/>
            </a:endParaRPr>
          </a:p>
        </p:txBody>
      </p:sp>
      <p:sp>
        <p:nvSpPr>
          <p:cNvPr id="14" name="TextBox 13"/>
          <p:cNvSpPr txBox="1"/>
          <p:nvPr/>
        </p:nvSpPr>
        <p:spPr>
          <a:xfrm>
            <a:off x="6696612" y="3030281"/>
            <a:ext cx="2220480" cy="369332"/>
          </a:xfrm>
          <a:prstGeom prst="rect">
            <a:avLst/>
          </a:prstGeom>
          <a:noFill/>
        </p:spPr>
        <p:txBody>
          <a:bodyPr wrap="none" rtlCol="0">
            <a:spAutoFit/>
          </a:bodyPr>
          <a:lstStyle/>
          <a:p>
            <a:r>
              <a:rPr lang="en-US" dirty="0" smtClean="0">
                <a:latin typeface="Baskerville Old Face" panose="02020602080505020303" pitchFamily="18" charset="0"/>
              </a:rPr>
              <a:t>UHF Desktop Reader</a:t>
            </a:r>
            <a:endParaRPr lang="en-US" dirty="0">
              <a:latin typeface="Baskerville Old Face" panose="02020602080505020303" pitchFamily="18" charset="0"/>
            </a:endParaRPr>
          </a:p>
        </p:txBody>
      </p:sp>
      <p:sp>
        <p:nvSpPr>
          <p:cNvPr id="15" name="TextBox 14"/>
          <p:cNvSpPr txBox="1"/>
          <p:nvPr/>
        </p:nvSpPr>
        <p:spPr>
          <a:xfrm>
            <a:off x="291235" y="5532044"/>
            <a:ext cx="1909497" cy="369332"/>
          </a:xfrm>
          <a:prstGeom prst="rect">
            <a:avLst/>
          </a:prstGeom>
          <a:noFill/>
        </p:spPr>
        <p:txBody>
          <a:bodyPr wrap="none" rtlCol="0">
            <a:spAutoFit/>
          </a:bodyPr>
          <a:lstStyle/>
          <a:p>
            <a:r>
              <a:rPr lang="en-US" dirty="0" smtClean="0">
                <a:latin typeface="Baskerville Old Face" panose="02020602080505020303" pitchFamily="18" charset="0"/>
              </a:rPr>
              <a:t>UHF Ceramic Tag</a:t>
            </a:r>
            <a:endParaRPr lang="en-US" dirty="0">
              <a:latin typeface="Baskerville Old Face" panose="02020602080505020303" pitchFamily="18" charset="0"/>
            </a:endParaRPr>
          </a:p>
        </p:txBody>
      </p:sp>
      <p:sp>
        <p:nvSpPr>
          <p:cNvPr id="16" name="TextBox 15"/>
          <p:cNvSpPr txBox="1"/>
          <p:nvPr/>
        </p:nvSpPr>
        <p:spPr>
          <a:xfrm>
            <a:off x="2656329" y="5532044"/>
            <a:ext cx="1757212" cy="369332"/>
          </a:xfrm>
          <a:prstGeom prst="rect">
            <a:avLst/>
          </a:prstGeom>
          <a:noFill/>
        </p:spPr>
        <p:txBody>
          <a:bodyPr wrap="none" rtlCol="0">
            <a:spAutoFit/>
          </a:bodyPr>
          <a:lstStyle/>
          <a:p>
            <a:r>
              <a:rPr lang="en-US" dirty="0" smtClean="0">
                <a:latin typeface="Baskerville Old Face" panose="02020602080505020303" pitchFamily="18" charset="0"/>
              </a:rPr>
              <a:t>UHF Viper Inlay</a:t>
            </a:r>
            <a:endParaRPr lang="en-US" dirty="0">
              <a:latin typeface="Baskerville Old Face" panose="02020602080505020303" pitchFamily="18" charset="0"/>
            </a:endParaRPr>
          </a:p>
        </p:txBody>
      </p:sp>
      <p:sp>
        <p:nvSpPr>
          <p:cNvPr id="17" name="TextBox 16"/>
          <p:cNvSpPr txBox="1"/>
          <p:nvPr/>
        </p:nvSpPr>
        <p:spPr>
          <a:xfrm>
            <a:off x="5691250" y="5615927"/>
            <a:ext cx="2141933" cy="369332"/>
          </a:xfrm>
          <a:prstGeom prst="rect">
            <a:avLst/>
          </a:prstGeom>
          <a:noFill/>
        </p:spPr>
        <p:txBody>
          <a:bodyPr wrap="none" rtlCol="0">
            <a:spAutoFit/>
          </a:bodyPr>
          <a:lstStyle/>
          <a:p>
            <a:r>
              <a:rPr lang="en-US" dirty="0" smtClean="0">
                <a:latin typeface="Baskerville Old Face" panose="02020602080505020303" pitchFamily="18" charset="0"/>
              </a:rPr>
              <a:t>UHF </a:t>
            </a:r>
            <a:r>
              <a:rPr lang="en-US" dirty="0" err="1" smtClean="0">
                <a:latin typeface="Baskerville Old Face" panose="02020602080505020303" pitchFamily="18" charset="0"/>
              </a:rPr>
              <a:t>MiniWeb</a:t>
            </a:r>
            <a:r>
              <a:rPr lang="en-US" dirty="0" smtClean="0">
                <a:latin typeface="Baskerville Old Face" panose="02020602080505020303" pitchFamily="18" charset="0"/>
              </a:rPr>
              <a:t> Inlay</a:t>
            </a:r>
            <a:endParaRPr lang="en-US" dirty="0">
              <a:latin typeface="Baskerville Old Face" panose="02020602080505020303" pitchFamily="18" charset="0"/>
            </a:endParaRPr>
          </a:p>
        </p:txBody>
      </p:sp>
      <p:sp>
        <p:nvSpPr>
          <p:cNvPr id="18" name="Slide Number Placeholder 17"/>
          <p:cNvSpPr>
            <a:spLocks noGrp="1"/>
          </p:cNvSpPr>
          <p:nvPr>
            <p:ph type="sldNum" sz="quarter" idx="12"/>
          </p:nvPr>
        </p:nvSpPr>
        <p:spPr/>
        <p:txBody>
          <a:bodyPr/>
          <a:lstStyle/>
          <a:p>
            <a:fld id="{5C03A7A6-4616-4DAB-9EBA-62156482AF35}" type="slidenum">
              <a:rPr lang="en-US" smtClean="0"/>
              <a:pPr/>
              <a:t>8</a:t>
            </a:fld>
            <a:endParaRPr lang="en-US"/>
          </a:p>
        </p:txBody>
      </p:sp>
    </p:spTree>
    <p:extLst>
      <p:ext uri="{BB962C8B-B14F-4D97-AF65-F5344CB8AC3E}">
        <p14:creationId xmlns="" xmlns:p14="http://schemas.microsoft.com/office/powerpoint/2010/main" val="4130579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133600"/>
            <a:ext cx="7772400" cy="3477875"/>
          </a:xfrm>
          <a:prstGeom prst="rect">
            <a:avLst/>
          </a:prstGeom>
        </p:spPr>
        <p:txBody>
          <a:bodyPr wrap="square">
            <a:spAutoFit/>
          </a:bodyPr>
          <a:lstStyle/>
          <a:p>
            <a:pPr marL="342900" indent="-342900" algn="just">
              <a:buFont typeface="Wingdings" panose="05000000000000000000" pitchFamily="2" charset="2"/>
              <a:buChar char="ü"/>
            </a:pPr>
            <a:r>
              <a:rPr lang="en-US" sz="2000" dirty="0"/>
              <a:t>Monitoring and tracking Asset movement</a:t>
            </a:r>
          </a:p>
          <a:p>
            <a:pPr marL="342900" indent="-342900" algn="just">
              <a:buFont typeface="Wingdings" panose="05000000000000000000" pitchFamily="2" charset="2"/>
              <a:buChar char="ü"/>
            </a:pPr>
            <a:r>
              <a:rPr lang="en-US" sz="2000" dirty="0"/>
              <a:t>Better Asset visibility and Asset utilization</a:t>
            </a:r>
          </a:p>
          <a:p>
            <a:pPr marL="342900" indent="-342900" algn="just">
              <a:buFont typeface="Wingdings" panose="05000000000000000000" pitchFamily="2" charset="2"/>
              <a:buChar char="ü"/>
            </a:pPr>
            <a:r>
              <a:rPr lang="en-US" sz="2000" dirty="0"/>
              <a:t>Quick allocation of Assets and immediate update on their status</a:t>
            </a:r>
          </a:p>
          <a:p>
            <a:pPr marL="342900" indent="-342900" algn="just">
              <a:buFont typeface="Wingdings" panose="05000000000000000000" pitchFamily="2" charset="2"/>
              <a:buChar char="ü"/>
            </a:pPr>
            <a:r>
              <a:rPr lang="en-US" sz="2000" dirty="0"/>
              <a:t>Identification of the deviations from expected Asset location or condition</a:t>
            </a:r>
          </a:p>
          <a:p>
            <a:pPr marL="342900" indent="-342900" algn="just">
              <a:buFont typeface="Wingdings" panose="05000000000000000000" pitchFamily="2" charset="2"/>
              <a:buChar char="ü"/>
            </a:pPr>
            <a:r>
              <a:rPr lang="en-US" sz="2000" dirty="0"/>
              <a:t>Generation of trigger/exception based alerts or specific warning notifications</a:t>
            </a:r>
          </a:p>
          <a:p>
            <a:pPr marL="342900" indent="-342900" algn="just">
              <a:buFont typeface="Wingdings" panose="05000000000000000000" pitchFamily="2" charset="2"/>
              <a:buChar char="ü"/>
            </a:pPr>
            <a:r>
              <a:rPr lang="en-US" sz="2000" dirty="0"/>
              <a:t>Access to historical data for identification and elimination of operational bottlenecks</a:t>
            </a:r>
          </a:p>
          <a:p>
            <a:pPr marL="342900" indent="-342900" algn="just">
              <a:buFont typeface="Wingdings" panose="05000000000000000000" pitchFamily="2" charset="2"/>
              <a:buChar char="ü"/>
            </a:pPr>
            <a:r>
              <a:rPr lang="en-US" sz="2000" dirty="0"/>
              <a:t>Maintenance of Asset inventories and validation of the Asset utilization</a:t>
            </a:r>
          </a:p>
        </p:txBody>
      </p:sp>
      <p:sp>
        <p:nvSpPr>
          <p:cNvPr id="5" name="TextBox 4"/>
          <p:cNvSpPr txBox="1"/>
          <p:nvPr/>
        </p:nvSpPr>
        <p:spPr>
          <a:xfrm>
            <a:off x="533400" y="914400"/>
            <a:ext cx="6781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a:latin typeface="+mj-lt"/>
              </a:rPr>
              <a:t>STA My-Asset </a:t>
            </a:r>
            <a:r>
              <a:rPr lang="en-US" sz="2800" dirty="0" smtClean="0">
                <a:latin typeface="+mj-lt"/>
              </a:rPr>
              <a:t>System enables </a:t>
            </a:r>
            <a:r>
              <a:rPr lang="en-US" sz="2800" dirty="0">
                <a:latin typeface="+mj-lt"/>
              </a:rPr>
              <a:t>the following:</a:t>
            </a:r>
          </a:p>
        </p:txBody>
      </p:sp>
      <p:sp>
        <p:nvSpPr>
          <p:cNvPr id="6" name="Slide Number Placeholder 5"/>
          <p:cNvSpPr>
            <a:spLocks noGrp="1"/>
          </p:cNvSpPr>
          <p:nvPr>
            <p:ph type="sldNum" sz="quarter" idx="12"/>
          </p:nvPr>
        </p:nvSpPr>
        <p:spPr/>
        <p:txBody>
          <a:bodyPr/>
          <a:lstStyle/>
          <a:p>
            <a:fld id="{5C03A7A6-4616-4DAB-9EBA-62156482AF35}" type="slidenum">
              <a:rPr lang="en-US" smtClean="0"/>
              <a:pPr/>
              <a:t>9</a:t>
            </a:fld>
            <a:endParaRPr lang="en-US"/>
          </a:p>
        </p:txBody>
      </p:sp>
    </p:spTree>
    <p:extLst>
      <p:ext uri="{BB962C8B-B14F-4D97-AF65-F5344CB8AC3E}">
        <p14:creationId xmlns="" xmlns:p14="http://schemas.microsoft.com/office/powerpoint/2010/main" val="2638301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350</Words>
  <Application>Microsoft Office PowerPoint</Application>
  <PresentationFormat>On-screen Show (4:3)</PresentationFormat>
  <Paragraphs>89</Paragraphs>
  <Slides>11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Stallion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Stallion</dc:creator>
  <cp:lastModifiedBy>Sanket</cp:lastModifiedBy>
  <cp:revision>27</cp:revision>
  <dcterms:created xsi:type="dcterms:W3CDTF">2015-06-23T11:58:51Z</dcterms:created>
  <dcterms:modified xsi:type="dcterms:W3CDTF">2009-08-19T19:19:41Z</dcterms:modified>
</cp:coreProperties>
</file>